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Pretendard SemiBold"/>
      <p:bold r:id="rId36"/>
    </p:embeddedFont>
    <p:embeddedFont>
      <p:font typeface="Pretendard Regular"/>
      <p:regular r:id="rId37"/>
    </p:embeddedFont>
    <p:embeddedFont>
      <p:font typeface="Pretendard Medium"/>
      <p:bold r:id="rId38"/>
    </p:embeddedFont>
    <p:embeddedFont>
      <p:font typeface="Roboto Condensed Bold"/>
      <p:bold r:id="rId39"/>
    </p:embeddedFont>
    <p:embeddedFont>
      <p:font typeface="Pretendard Light"/>
      <p:regular r:id="rId40"/>
    </p:embeddedFont>
    <p:embeddedFont>
      <p:font typeface="Noto Sans CJK KR Regular"/>
      <p:regular r:id="rId41"/>
    </p:embeddedFont>
    <p:embeddedFont>
      <p:font typeface="Pretendard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1.fntdata" Type="http://schemas.openxmlformats.org/officeDocument/2006/relationships/font"/><Relationship Id="rId37" Target="fonts/font2.fntdata" Type="http://schemas.openxmlformats.org/officeDocument/2006/relationships/font"/><Relationship Id="rId38" Target="fonts/font3.fntdata" Type="http://schemas.openxmlformats.org/officeDocument/2006/relationships/font"/><Relationship Id="rId39" Target="fonts/font4.fntdata" Type="http://schemas.openxmlformats.org/officeDocument/2006/relationships/font"/><Relationship Id="rId4" Target="theme/theme1.xml" Type="http://schemas.openxmlformats.org/officeDocument/2006/relationships/theme"/><Relationship Id="rId40" Target="fonts/font5.fntdata" Type="http://schemas.openxmlformats.org/officeDocument/2006/relationships/font"/><Relationship Id="rId41" Target="fonts/font6.fntdata" Type="http://schemas.openxmlformats.org/officeDocument/2006/relationships/font"/><Relationship Id="rId42" Target="fonts/font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45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43.png" Type="http://schemas.openxmlformats.org/officeDocument/2006/relationships/image"/><Relationship Id="rId15" Target="../media/image21.png" Type="http://schemas.openxmlformats.org/officeDocument/2006/relationships/image"/><Relationship Id="rId16" Target="../media/image52.png" Type="http://schemas.openxmlformats.org/officeDocument/2006/relationships/image"/><Relationship Id="rId17" Target="../media/image41.png" Type="http://schemas.openxmlformats.org/officeDocument/2006/relationships/image"/><Relationship Id="rId18" Target="../media/image53.png" Type="http://schemas.openxmlformats.org/officeDocument/2006/relationships/image"/><Relationship Id="rId19" Target="../media/image48.png" Type="http://schemas.openxmlformats.org/officeDocument/2006/relationships/image"/><Relationship Id="rId2" Target="../media/image1.png" Type="http://schemas.openxmlformats.org/officeDocument/2006/relationships/image"/><Relationship Id="rId20" Target="../media/image38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39.png" Type="http://schemas.openxmlformats.org/officeDocument/2006/relationships/image"/><Relationship Id="rId6" Target="../media/image7.png" Type="http://schemas.openxmlformats.org/officeDocument/2006/relationships/image"/><Relationship Id="rId7" Target="../media/image26.png" Type="http://schemas.openxmlformats.org/officeDocument/2006/relationships/image"/><Relationship Id="rId8" Target="../media/image49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57.png" Type="http://schemas.openxmlformats.org/officeDocument/2006/relationships/image"/><Relationship Id="rId6" Target="../media/image28.png" Type="http://schemas.openxmlformats.org/officeDocument/2006/relationships/image"/><Relationship Id="rId7" Target="../media/image58.png" Type="http://schemas.openxmlformats.org/officeDocument/2006/relationships/image"/><Relationship Id="rId8" Target="../media/image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6.png" Type="http://schemas.openxmlformats.org/officeDocument/2006/relationships/image"/><Relationship Id="rId6" Target="../media/image59.png" Type="http://schemas.openxmlformats.org/officeDocument/2006/relationships/image"/><Relationship Id="rId7" Target="../media/image7.png" Type="http://schemas.openxmlformats.org/officeDocument/2006/relationships/image"/><Relationship Id="rId8" Target="../media/image58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60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6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67.png" Type="http://schemas.openxmlformats.org/officeDocument/2006/relationships/image"/><Relationship Id="rId5" Target="../media/5448_video_b874ba4d.dab278.mp4" Type="http://schemas.microsoft.com/office/2007/relationships/media"/><Relationship Id="rId6" Target="../media/5448_video_b874ba4d.dab278.mp4" Type="http://schemas.openxmlformats.org/officeDocument/2006/relationships/video"/><Relationship Id="rId7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7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2.png" Type="http://schemas.openxmlformats.org/officeDocument/2006/relationships/image"/><Relationship Id="rId5" Target="../media/image4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21.png" Type="http://schemas.openxmlformats.org/officeDocument/2006/relationships/image"/><Relationship Id="rId14" Target="../media/image44.png" Type="http://schemas.openxmlformats.org/officeDocument/2006/relationships/image"/><Relationship Id="rId15" Target="../media/image30.pn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png" Type="http://schemas.openxmlformats.org/officeDocument/2006/relationships/image"/><Relationship Id="rId19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7.png" Type="http://schemas.openxmlformats.org/officeDocument/2006/relationships/image"/><Relationship Id="rId8" Target="../media/image28.pn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38700" y="0"/>
            <a:ext cx="8610600" cy="914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483600" y="8953500"/>
            <a:ext cx="2425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505050"/>
                </a:solidFill>
                <a:latin typeface="Pretendard SemiBold"/>
              </a:rPr>
              <a:t>2345</a:t>
            </a:r>
            <a:r>
              <a:rPr lang="ko-KR" sz="1900" b="false" i="false" u="none" strike="noStrike">
                <a:solidFill>
                  <a:srgbClr val="505050"/>
                </a:solidFill>
                <a:ea typeface="Pretendard SemiBold"/>
              </a:rPr>
              <a:t>팀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38900" y="3314700"/>
            <a:ext cx="5410200" cy="508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746500" y="4038600"/>
            <a:ext cx="107823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000" b="false" i="false" u="none" strike="noStrike" spc="-500">
                <a:solidFill>
                  <a:srgbClr val="4FA8CA"/>
                </a:solidFill>
                <a:ea typeface="Pretendard SemiBold"/>
              </a:rPr>
              <a:t>최종발표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06300" y="8636000"/>
            <a:ext cx="4813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1800" b="false" i="false" u="none" strike="noStrike">
                <a:solidFill>
                  <a:srgbClr val="505050"/>
                </a:solidFill>
                <a:ea typeface="Pretendard Regular"/>
              </a:rPr>
              <a:t>국립한밭대학교</a:t>
            </a:r>
            <a:r>
              <a:rPr lang="en-US" sz="18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05050"/>
                </a:solidFill>
                <a:ea typeface="Pretendard Regular"/>
              </a:rPr>
              <a:t>ㅣ</a:t>
            </a:r>
            <a:r>
              <a:rPr lang="en-US" sz="18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05050"/>
                </a:solidFill>
                <a:ea typeface="Pretendard Regular"/>
              </a:rPr>
              <a:t>컴퓨터공학과</a:t>
            </a:r>
            <a:r>
              <a:rPr lang="en-US" sz="1800" b="false" i="false" u="none" strike="noStrike">
                <a:solidFill>
                  <a:srgbClr val="505050"/>
                </a:solidFill>
                <a:latin typeface="Pretendard Regular"/>
              </a:rPr>
              <a:t> 20191969 </a:t>
            </a:r>
            <a:r>
              <a:rPr lang="ko-KR" sz="1800" b="false" i="false" u="none" strike="noStrike">
                <a:solidFill>
                  <a:srgbClr val="505050"/>
                </a:solidFill>
                <a:ea typeface="Pretendard Regular"/>
              </a:rPr>
              <a:t>김우곤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06300" y="8940800"/>
            <a:ext cx="48133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1800" b="false" i="false" u="none" strike="noStrike">
                <a:solidFill>
                  <a:srgbClr val="505050"/>
                </a:solidFill>
                <a:ea typeface="Pretendard Regular"/>
              </a:rPr>
              <a:t>국립한밭대학교</a:t>
            </a:r>
            <a:r>
              <a:rPr lang="en-US" sz="18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05050"/>
                </a:solidFill>
                <a:ea typeface="Pretendard Regular"/>
              </a:rPr>
              <a:t>ㅣ</a:t>
            </a:r>
            <a:r>
              <a:rPr lang="en-US" sz="18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05050"/>
                </a:solidFill>
                <a:ea typeface="Pretendard Regular"/>
              </a:rPr>
              <a:t>컴퓨터공학과</a:t>
            </a:r>
            <a:r>
              <a:rPr lang="en-US" sz="1800" b="false" i="false" u="none" strike="noStrike">
                <a:solidFill>
                  <a:srgbClr val="505050"/>
                </a:solidFill>
                <a:latin typeface="Pretendard Regular"/>
              </a:rPr>
              <a:t> 20212127 </a:t>
            </a:r>
            <a:r>
              <a:rPr lang="ko-KR" sz="1800" b="false" i="false" u="none" strike="noStrike">
                <a:solidFill>
                  <a:srgbClr val="505050"/>
                </a:solidFill>
                <a:ea typeface="Pretendard Regular"/>
              </a:rPr>
              <a:t>이재민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19900" y="3098800"/>
            <a:ext cx="4660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4FA8CA"/>
                </a:solidFill>
                <a:ea typeface="Pretendard Medium"/>
              </a:rPr>
              <a:t>캡스톤</a:t>
            </a:r>
            <a:r>
              <a:rPr lang="en-US" sz="5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5000" b="false" i="false" u="none" strike="noStrike">
                <a:solidFill>
                  <a:srgbClr val="4FA8CA"/>
                </a:solidFill>
                <a:ea typeface="Pretendard Medium"/>
              </a:rPr>
              <a:t>디자인</a:t>
            </a:r>
            <a:r>
              <a:rPr lang="en-US" sz="5000" b="false" i="false" u="none" strike="noStrike">
                <a:solidFill>
                  <a:srgbClr val="4FA8CA"/>
                </a:solidFill>
                <a:latin typeface="Pretendard Medium"/>
              </a:rPr>
              <a:t>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1900" y="2743200"/>
            <a:ext cx="7493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12900" y="3111500"/>
            <a:ext cx="787400" cy="787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87500" y="32004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8900" y="3175000"/>
            <a:ext cx="5715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Search Engine Optimization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7112000"/>
            <a:ext cx="1574800" cy="952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41700" y="6896100"/>
            <a:ext cx="1143000" cy="1143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3093700" y="7467600"/>
            <a:ext cx="2908300" cy="215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28400" y="6832600"/>
            <a:ext cx="8763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79100" y="7112000"/>
            <a:ext cx="419100" cy="44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67700" y="6565900"/>
            <a:ext cx="4673600" cy="1993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18600" y="6845300"/>
            <a:ext cx="977900" cy="977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559800" y="7975600"/>
            <a:ext cx="2108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컨텐츠가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HTML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74700" y="7658100"/>
            <a:ext cx="22860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서버에서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렌더링이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가능한</a:t>
            </a:r>
          </a:p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HTML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파일을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619500" y="6985000"/>
            <a:ext cx="1143000" cy="1143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787900" y="7785100"/>
            <a:ext cx="2933700" cy="21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4800600" y="7213600"/>
            <a:ext cx="2908300" cy="215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959100" y="7391400"/>
            <a:ext cx="457200" cy="3429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194300" y="6654800"/>
            <a:ext cx="2133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JS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다운로드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되기전에</a:t>
            </a:r>
          </a:p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컨텐츠를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볼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있음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08600" y="8001000"/>
            <a:ext cx="1714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웹사이트에게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요청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639300" y="5689600"/>
            <a:ext cx="1397000" cy="144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85700" y="3822700"/>
            <a:ext cx="952500" cy="5080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163300" y="4064000"/>
            <a:ext cx="1308100" cy="11811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922000" y="5295900"/>
            <a:ext cx="1803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검색엔진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크롤링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봇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81200" y="4064000"/>
            <a:ext cx="59817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Next.js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서버쪽에서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렌더링을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해서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보여주는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Server Side Rendering(SSR)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기능을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제공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93900" y="4902200"/>
            <a:ext cx="57785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첫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화면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로딩속도가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빠름</a:t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데이터를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수집할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수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있어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검색엔진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최적화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가능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146300" y="1778000"/>
            <a:ext cx="8826500" cy="5588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2362200" y="1498600"/>
            <a:ext cx="8382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React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에서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Next.js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변경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03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6100" y="6159500"/>
            <a:ext cx="6172200" cy="229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0" y="4546600"/>
            <a:ext cx="2857500" cy="1511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3784600"/>
            <a:ext cx="7772400" cy="4914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2900" y="3111500"/>
            <a:ext cx="787400" cy="787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87500" y="32131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28900" y="3175000"/>
            <a:ext cx="5715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직관적인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페이지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기반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라우팅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400" y="8661400"/>
            <a:ext cx="71120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기존의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React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에서는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'react router dom'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라이브러리를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설치하고</a:t>
            </a:r>
          </a:p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직접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&lt;Router&gt;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컴포넌트를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사용해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코드로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관리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8500" y="8750300"/>
            <a:ext cx="68834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폴더기반의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routing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관리가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용이</a:t>
            </a:r>
          </a:p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페이지를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추가할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때마다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번거롭게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라우팅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할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필요가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Noto Sans CJK KR Regular"/>
              </a:rPr>
              <a:t>없음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46300" y="1778000"/>
            <a:ext cx="8826500" cy="558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362200" y="1498600"/>
            <a:ext cx="8382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React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에서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Next.js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변경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03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93900" y="5880100"/>
            <a:ext cx="3657600" cy="223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13100" y="4648200"/>
            <a:ext cx="1231900" cy="1231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83400" y="6604000"/>
            <a:ext cx="889000" cy="88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2900" y="3111500"/>
            <a:ext cx="787400" cy="787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87500" y="32131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28900" y="3175000"/>
            <a:ext cx="5715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API Routes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55000" y="4432300"/>
            <a:ext cx="7924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API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제공하는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서버를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만들기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위해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사용하는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Node.js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웹프레임워크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Express.js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사용해야함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10500" y="6743700"/>
            <a:ext cx="8813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즉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프론트쪽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포트와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백엔드쪽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포트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최소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2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개를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열어야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함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46300" y="1778000"/>
            <a:ext cx="8826500" cy="558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362200" y="1498600"/>
            <a:ext cx="8382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React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에서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Next.js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변경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03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36800" y="5511800"/>
            <a:ext cx="2476500" cy="148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67500" y="4699000"/>
            <a:ext cx="2844800" cy="3848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2900" y="3111500"/>
            <a:ext cx="787400" cy="787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87500" y="32131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28900" y="3175000"/>
            <a:ext cx="5715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API Routes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83800" y="4635500"/>
            <a:ext cx="70993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기본적으로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서버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API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기능을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제공하고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/pages/api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하위에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파일을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만들면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API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생성됨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28300" y="5842000"/>
            <a:ext cx="62230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client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server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폴더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구분이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없음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04400" y="6832600"/>
            <a:ext cx="8890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731500" y="6972300"/>
            <a:ext cx="47117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즉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포트를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하나만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열어도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됨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46300" y="1778000"/>
            <a:ext cx="8826500" cy="558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362200" y="1498600"/>
            <a:ext cx="8382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React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에서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Next.js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변경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03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76600" y="1206500"/>
            <a:ext cx="12065000" cy="80899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03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구성도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850900"/>
            <a:ext cx="10731500" cy="8572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03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32200" y="2057400"/>
            <a:ext cx="6172200" cy="4978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32200" y="7378700"/>
            <a:ext cx="6172200" cy="1130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1320800"/>
            <a:ext cx="7200900" cy="7658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03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2700" y="3898900"/>
            <a:ext cx="4495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JWT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토큰에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들어가는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정보들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72700" y="4711700"/>
            <a:ext cx="6096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유저의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이메일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대학명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학과명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, 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닉네임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성별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등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72700" y="7442200"/>
            <a:ext cx="49784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로그인을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세션이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연결되고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세션을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조회할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때마다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토큰을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줌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032000" y="2590800"/>
          <a:ext cx="14211300" cy="6489700"/>
        </p:xfrm>
        <a:graphic>
          <a:graphicData uri="http://schemas.openxmlformats.org/drawingml/2006/table">
            <a:tbl>
              <a:tblPr/>
              <a:tblGrid>
                <a:gridCol w="1955800"/>
                <a:gridCol w="508000"/>
                <a:gridCol w="11734800"/>
              </a:tblGrid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요구사항</a:t>
                      </a: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ID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0707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프로젝트의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요구사항을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주제별로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나눠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작성하며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짧은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영단어를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사용하고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눈에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이해하기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쉽게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66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요구사항명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0707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요구사항을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세부적으로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나누지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않고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요구사항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자체만을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적도록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함</a:t>
                      </a:r>
                      <a:endParaRPr lang="en-US" sz="1100"/>
                    </a:p>
                    <a:p>
                      <a:pPr algn="l" lvl="0">
                        <a:lnSpc>
                          <a:spcPct val="10707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명사형을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사용하고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알아보기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쉽도록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863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기능</a:t>
                      </a: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ID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0707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요구사항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ID +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순번과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요구사항명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+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순번을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합쳐서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0707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요구사항을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세부적으로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기능명을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</a:t>
                      </a:r>
                      <a:endParaRPr lang="en-US" sz="1100"/>
                    </a:p>
                    <a:p>
                      <a:pPr algn="l" lvl="0">
                        <a:lnSpc>
                          <a:spcPct val="10707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최대한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자세하게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적고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명사형을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알아보기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쉽도록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041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요구사항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상세설명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0707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자세하게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설명하고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누구나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이해할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있도록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필요데이터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0707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동작하는데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필요한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데이터를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0707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요구사항을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요청한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사람을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3800" y="1778000"/>
            <a:ext cx="5791200" cy="558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515100" y="1498600"/>
            <a:ext cx="5321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시스템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요구사항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74900" y="2209800"/>
            <a:ext cx="304800" cy="266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832100" y="2108200"/>
            <a:ext cx="11696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사용자와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관련된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요구사항의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ID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는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USER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로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지정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74900" y="2908300"/>
            <a:ext cx="304800" cy="266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832100" y="2806700"/>
            <a:ext cx="11696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웹앱의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메인기능과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관련된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요구사항의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ID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는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MAIN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으로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지정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74900" y="3606800"/>
            <a:ext cx="304800" cy="266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832100" y="3517900"/>
            <a:ext cx="11696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추가적인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부가기능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요구사항의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ID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는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ADD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로</a:t>
            </a:r>
            <a:r>
              <a:rPr lang="en-US" sz="25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505050"/>
                </a:solidFill>
                <a:ea typeface="Pretendard Light"/>
              </a:rPr>
              <a:t>지정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19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25500" y="1828800"/>
          <a:ext cx="16649700" cy="6629400"/>
        </p:xfrm>
        <a:graphic>
          <a:graphicData uri="http://schemas.openxmlformats.org/drawingml/2006/table">
            <a:tbl>
              <a:tblPr/>
              <a:tblGrid>
                <a:gridCol w="1473200"/>
                <a:gridCol w="1447800"/>
                <a:gridCol w="1778000"/>
                <a:gridCol w="2120900"/>
                <a:gridCol w="5461000"/>
                <a:gridCol w="3136900"/>
                <a:gridCol w="1244600"/>
              </a:tblGrid>
              <a:tr h="685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상세설명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필요데이터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</a:tr>
              <a:tr h="914400">
                <a:tc rowSpan="6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USER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6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회원가입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REGISTER01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로컬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회원가입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로컬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회원가입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REGISTER02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이메일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인증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이메일로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인증번호를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전송하여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인증번호가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일치하는지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확인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이메일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REGISTER03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회원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회원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ID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이메일로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이메일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REGISTER04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비밀번호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조건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비밀번호는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숫자와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특수기호를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적어도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하나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이상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조합해야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함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최소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8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이상이어야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REGISTER05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비밀번호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검증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처음에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입력한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비밀번호를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확인하기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위해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번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입력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필요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처음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입력한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비밀번호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REGISTER06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2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차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본인인증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정면사진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 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대학교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학생증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(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모바일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포함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) 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제출해야함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정면사진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학생증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02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70700" y="1778000"/>
            <a:ext cx="4572000" cy="55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CONTENTS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3700" y="3975100"/>
            <a:ext cx="787400" cy="787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38300" y="40513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9700" y="3924300"/>
            <a:ext cx="3784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프로젝트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개요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5100" y="4775200"/>
            <a:ext cx="3784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프로젝트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제목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목표와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개요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32600" y="3975100"/>
            <a:ext cx="787400" cy="78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807200" y="40640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48600" y="3937000"/>
            <a:ext cx="3721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팀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구성원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역할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74000" y="4787900"/>
            <a:ext cx="3784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개발에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있어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각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팀원의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역할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53900" y="3975100"/>
            <a:ext cx="787400" cy="787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128500" y="40640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69900" y="3924300"/>
            <a:ext cx="3594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시스템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구성도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95300" y="4775200"/>
            <a:ext cx="3784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전체적인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시스템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구성도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3700" y="6731000"/>
            <a:ext cx="787400" cy="787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651000" y="68199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92400" y="6680200"/>
            <a:ext cx="3492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시스템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요구사항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05100" y="7391400"/>
            <a:ext cx="3784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소개할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입력해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보세요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포함되는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나열해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보세요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.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32600" y="6743700"/>
            <a:ext cx="787400" cy="787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6819900" y="68199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61300" y="6692900"/>
            <a:ext cx="347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데모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74000" y="7391400"/>
            <a:ext cx="3784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항목으로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깔끔하게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정리해요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핵심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키워드만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제시해도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8D8D8D"/>
                </a:solidFill>
                <a:ea typeface="Pretendard Light"/>
              </a:rPr>
              <a:t>좋아요</a:t>
            </a:r>
            <a:r>
              <a:rPr lang="en-US" sz="1800" b="false" i="false" u="none" strike="noStrike">
                <a:solidFill>
                  <a:srgbClr val="8D8D8D"/>
                </a:solidFill>
                <a:latin typeface="Pretendard Light"/>
              </a:rPr>
              <a:t>.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18374487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63700" y="5829300"/>
            <a:ext cx="4165600" cy="139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2128500" y="5829300"/>
            <a:ext cx="4165600" cy="139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19900" y="5880100"/>
            <a:ext cx="4178300" cy="2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6997700" y="1498600"/>
            <a:ext cx="4292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목차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페이지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12800" y="1117600"/>
          <a:ext cx="16662400" cy="8051800"/>
        </p:xfrm>
        <a:graphic>
          <a:graphicData uri="http://schemas.openxmlformats.org/drawingml/2006/table">
            <a:tbl>
              <a:tblPr/>
              <a:tblGrid>
                <a:gridCol w="1714500"/>
                <a:gridCol w="1625600"/>
                <a:gridCol w="1854200"/>
                <a:gridCol w="2070100"/>
                <a:gridCol w="5397500"/>
                <a:gridCol w="2527300"/>
                <a:gridCol w="1485900"/>
              </a:tblGrid>
              <a:tr h="685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상세설명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</a:tr>
              <a:tr h="914400">
                <a:tc rowSpan="6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USER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로그인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USER02-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LOGIN01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로컬로그인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로그인은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소셜로그인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제공하지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않고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로컬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로그인만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ID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-PW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USER02-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LOGIN02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비밀번호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찾기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가입했을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입력했던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정보를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입력해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모두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맞을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이메일로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 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비밀번호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전송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생년월일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로그아웃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LOGOUT01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로컬로그인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로그인은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소셜로그인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제공하지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않고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로컬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로그인만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ID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-PW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4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LOGOUT02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비밀번호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찾기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설정페이지에서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탈퇴가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가능하며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탈퇴버튼을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누르면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탈퇴할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것인지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모달창으로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되묻고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비밀번호를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입력하면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모든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정보를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삭제함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생년월일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대학명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학과명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학교이메일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회원정보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USER04-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INFO01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회원정보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언제든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자신의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프로필을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마이페이지에서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수정할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키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주량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흡연여부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MBTI,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취미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성격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자신의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소개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USER04-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INFO02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회원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회원의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처음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회원가입할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제출했던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프로필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등록하며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모든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AI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통해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이미지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변환처리가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회원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얼굴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25500" y="1625600"/>
          <a:ext cx="16649700" cy="7035800"/>
        </p:xfrm>
        <a:graphic>
          <a:graphicData uri="http://schemas.openxmlformats.org/drawingml/2006/table">
            <a:tbl>
              <a:tblPr/>
              <a:tblGrid>
                <a:gridCol w="1714500"/>
                <a:gridCol w="1612900"/>
                <a:gridCol w="1854200"/>
                <a:gridCol w="2082800"/>
                <a:gridCol w="5054600"/>
                <a:gridCol w="3048000"/>
                <a:gridCol w="1282700"/>
              </a:tblGrid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상세설명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</a:tr>
              <a:tr h="914400">
                <a:tc row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MAIN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매칭시스템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MATCH01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매칭대상의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같은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대학교를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대상으로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진행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368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MATCH02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매칭대상의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되면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매칭대상의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프로필을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있음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매칭대상과의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어울리는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정도를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MBTI,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취미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성격을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통해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%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표기해줌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.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매칭대상의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이름은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닉네임으로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표기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매칭대상의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변환된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닉네임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키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주량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흡연여부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MBTI,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취미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성격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소개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MATCH03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알고리즘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원하는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사람을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선택하는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것이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아닌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완전히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무작위여야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368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MATCH04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조건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프로필을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모두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작성하고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대학인증을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해야만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가능함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즉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프로필의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데이터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중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하나라도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null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이거나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대학인증이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되지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않았다면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하지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못함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프로필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정보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대학인증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여부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25500" y="3022600"/>
          <a:ext cx="16649700" cy="4241800"/>
        </p:xfrm>
        <a:graphic>
          <a:graphicData uri="http://schemas.openxmlformats.org/drawingml/2006/table">
            <a:tbl>
              <a:tblPr/>
              <a:tblGrid>
                <a:gridCol w="1714500"/>
                <a:gridCol w="1612900"/>
                <a:gridCol w="1854200"/>
                <a:gridCol w="2082800"/>
                <a:gridCol w="5054600"/>
                <a:gridCol w="3048000"/>
                <a:gridCol w="1282700"/>
              </a:tblGrid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상세설명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</a:tr>
              <a:tr h="1397000">
                <a:tc row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MAIN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매칭시스템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MATCH05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과정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하기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위해서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연애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(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애정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)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운을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확인하고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후에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진행할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있도록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해야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생년월일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성별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MATCH06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하기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보유한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코인을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확인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매칭비용보다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크거나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같다면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진행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보유한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값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MATCH07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기능을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제공하는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메인페이지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header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아래의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최상단에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시작할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25500" y="2336800"/>
          <a:ext cx="16649700" cy="5613400"/>
        </p:xfrm>
        <a:graphic>
          <a:graphicData uri="http://schemas.openxmlformats.org/drawingml/2006/table">
            <a:tbl>
              <a:tblPr/>
              <a:tblGrid>
                <a:gridCol w="1714500"/>
                <a:gridCol w="1612900"/>
                <a:gridCol w="1854200"/>
                <a:gridCol w="2082800"/>
                <a:gridCol w="5054600"/>
                <a:gridCol w="3048000"/>
                <a:gridCol w="1282700"/>
              </a:tblGrid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상세설명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</a:tr>
              <a:tr h="914400">
                <a:tc row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MAIN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4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결제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MAIN02-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PAY01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충전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천원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단위로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충전할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있으며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최소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천원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이상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결제를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해야함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MAIN02-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PAY02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환전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천원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단위로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환전할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MAIN02-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PAY03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결제버튼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결제페이지는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상단바에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위치하며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이미지를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클릭하면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모달창으로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결제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페이지를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보여줌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542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MAIN02-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PAY04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거래내역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자신의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충전이나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환전했던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거래내역을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결제한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결제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당일의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시간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환전한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환전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당일의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시간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25500" y="1866900"/>
          <a:ext cx="16649700" cy="6540500"/>
        </p:xfrm>
        <a:graphic>
          <a:graphicData uri="http://schemas.openxmlformats.org/drawingml/2006/table">
            <a:tbl>
              <a:tblPr/>
              <a:tblGrid>
                <a:gridCol w="1714500"/>
                <a:gridCol w="1612900"/>
                <a:gridCol w="1854200"/>
                <a:gridCol w="2082800"/>
                <a:gridCol w="5054600"/>
                <a:gridCol w="3048000"/>
                <a:gridCol w="1282700"/>
              </a:tblGrid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상세설명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</a:tr>
              <a:tr h="914400">
                <a:tc rowSpan="5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MAIN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5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채팅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CHAT01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이미지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업로드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채팅방에는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올릴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기능을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제공하며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image/*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형태만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가능함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CHAT02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신고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매칭상대가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부적절한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언어를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사용하거나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불쾌함을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제공했다면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신고를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있는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CHAT03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채팅방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나가기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신고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사용하지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않는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한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나가기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누르면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코인을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돌려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받을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없음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CHAT04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실명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및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전환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실명과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AI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변환된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이미지가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아닌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실제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사진으로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전환하는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제공하며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permission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있어야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수락여부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CHAT05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대면신청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대면신청을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하면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만날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날짜를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입력하는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input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란을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보여줌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25500" y="1841500"/>
          <a:ext cx="16649700" cy="6616700"/>
        </p:xfrm>
        <a:graphic>
          <a:graphicData uri="http://schemas.openxmlformats.org/drawingml/2006/table">
            <a:tbl>
              <a:tblPr/>
              <a:tblGrid>
                <a:gridCol w="1409700"/>
                <a:gridCol w="1371600"/>
                <a:gridCol w="1371600"/>
                <a:gridCol w="1701800"/>
                <a:gridCol w="6451600"/>
                <a:gridCol w="3251200"/>
                <a:gridCol w="1079500"/>
              </a:tblGrid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상세설명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</a:tr>
              <a:tr h="3759200">
                <a:tc row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MAIN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채팅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CHAT06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인증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목록창에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'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나의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'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'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인증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'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제공함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'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나의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'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통해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각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위치데이터와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누른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시간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데이터를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받아옴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둘의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반경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50m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내에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있으며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둘의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누른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시간의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차이가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2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이내여야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함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'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인증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'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눌러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매칭대상과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얼굴이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나오는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사진을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제출하면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각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유저에게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사용했던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코인의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80%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돌려줌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만난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날짜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현재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대면신청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버튼을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누른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시간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CHAT07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메세지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읽음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표시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채팅방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메세지를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읽음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안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읽음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표시기능을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제공하며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매칭대상의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메세지를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읽지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않았다면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네비게이션바의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채팅버튼에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따로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표시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MAIN03-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CHAT08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시작한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디데이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표시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매칭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대상과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시작한지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며칠이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지났는지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디데이를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채팅방에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표시해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25500" y="2552700"/>
          <a:ext cx="16649700" cy="5181600"/>
        </p:xfrm>
        <a:graphic>
          <a:graphicData uri="http://schemas.openxmlformats.org/drawingml/2006/table">
            <a:tbl>
              <a:tblPr/>
              <a:tblGrid>
                <a:gridCol w="1409700"/>
                <a:gridCol w="1498600"/>
                <a:gridCol w="2019300"/>
                <a:gridCol w="2159000"/>
                <a:gridCol w="5232400"/>
                <a:gridCol w="3251200"/>
                <a:gridCol w="1079500"/>
              </a:tblGrid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상세설명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</a:tr>
              <a:tr h="2336800">
                <a:tc row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ADD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상대유저</a:t>
                      </a: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수</a:t>
                      </a: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조회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ADD01-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USERCHECK01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비슷한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상대유저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조회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성격이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비슷한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같은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취미를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갖고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MBTI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어울리는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사람이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몇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명있는지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 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조회할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있는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유저후기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ADD02-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REVIEW01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사용후기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프리뷰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웹앱을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사용하기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전에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먼저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사용하고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유저들의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 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후기를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뷰를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후기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843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ADD02-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REVIEW02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후기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해당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웹앱의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후기를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적고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별점을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부여할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 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있음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별점은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1~5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점까지이고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소수가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아닌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정수임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25500" y="2324100"/>
          <a:ext cx="16649700" cy="5638800"/>
        </p:xfrm>
        <a:graphic>
          <a:graphicData uri="http://schemas.openxmlformats.org/drawingml/2006/table">
            <a:tbl>
              <a:tblPr/>
              <a:tblGrid>
                <a:gridCol w="1612900"/>
                <a:gridCol w="1816100"/>
                <a:gridCol w="1739900"/>
                <a:gridCol w="2197100"/>
                <a:gridCol w="5321300"/>
                <a:gridCol w="2882900"/>
                <a:gridCol w="1079500"/>
              </a:tblGrid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ID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기능명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요구사항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상세설명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필요</a:t>
                      </a: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Pretendard Regular"/>
                        </a:rPr>
                        <a:t>요청자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8CA"/>
                    </a:solidFill>
                  </a:tcPr>
                </a:tc>
              </a:tr>
              <a:tr h="914400">
                <a:tc rowSpan="5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ADD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rowSpan="3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설정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ADD03-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SETTING01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알림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유저에게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채팅이나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광고등을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알릴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있도록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알림을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제공하며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끄거나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킬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있음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ADD03-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SETTING02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공지사항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유저에게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웹앱의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업데이트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변동사항을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알릴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공지사항을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알릴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페이지를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ADD03-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SETTING03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문의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유저가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사용하면서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불편한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점이나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개선할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궁금한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점을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알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있도록하는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문의기능을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51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맛집</a:t>
                      </a: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ADD04-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FOODIE01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맛집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찾기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특정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주소를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입력해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반경의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맛집리스트를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볼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있고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자신의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대학위치에서도</a:t>
                      </a:r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찾을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있는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기능을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제공함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입력한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주소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-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유저의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학교명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14400">
                <a:tc v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400" b="false" i="false" u="none" strike="noStrike">
                          <a:solidFill>
                            <a:srgbClr val="4FA8CA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4FA8CA"/>
                          </a:solidFill>
                          <a:ea typeface="Pretendard Bold"/>
                        </a:rPr>
                        <a:t>네비게이션바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BF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ADD05-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NAV01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네비게이션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바</a:t>
                      </a:r>
                      <a:endParaRPr lang="en-US" sz="1100"/>
                    </a:p>
                    <a:p>
                      <a:pPr algn="ctr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네비게이션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바는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하단에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위치하며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 </a:t>
                      </a:r>
                      <a:endParaRPr lang="en-US" sz="1100"/>
                    </a:p>
                    <a:p>
                      <a:pPr algn="l" lvl="0">
                        <a:lnSpc>
                          <a:spcPct val="141100"/>
                        </a:lnSpc>
                      </a:pP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메인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(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홈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),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채팅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맛집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마이페이지로</a:t>
                      </a: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200" b="false" i="false" u="none" strike="noStrike">
                          <a:solidFill>
                            <a:srgbClr val="505050"/>
                          </a:solidFill>
                          <a:ea typeface="Pretendard Light"/>
                        </a:rPr>
                        <a:t>구성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41100"/>
                        </a:lnSpc>
                        <a:defRPr/>
                      </a:pPr>
                      <a:r>
                        <a:rPr lang="en-US" sz="2200" b="false" i="false" u="none" strike="noStrike">
                          <a:solidFill>
                            <a:srgbClr val="505050"/>
                          </a:solidFill>
                          <a:latin typeface="Pretendard Light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8D8D8D"/>
                          </a:solidFill>
                          <a:ea typeface="Pretendard Light"/>
                        </a:rPr>
                        <a:t>김우곤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FA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5087600" y="7493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04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요구사항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05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데모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5000" y="4584700"/>
            <a:ext cx="4330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데모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trim st="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0">
            <a:off x="7175500" y="1016000"/>
            <a:ext cx="3924300" cy="8255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29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81800" y="1778000"/>
            <a:ext cx="4762500" cy="55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01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프로젝트개요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753600" y="3289300"/>
            <a:ext cx="4648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프로젝트명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04400" y="4114800"/>
            <a:ext cx="69469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플링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(Fling)</a:t>
            </a:r>
          </a:p>
          <a:p>
            <a:pPr algn="l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- '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시도하다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'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라는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뜻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66300" y="5283200"/>
            <a:ext cx="4648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프로젝트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배경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4400" y="6235700"/>
            <a:ext cx="73787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인터넷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기술의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발전으로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과거에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비해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대면이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줄어들어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친구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관계를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만드는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일이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줄었습니다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.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게다가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비혼주의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사람들이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증가하면서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우리나라에서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저출산이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주목받는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문제가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생겼습니다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그래서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사람들과의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만남이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이루어지는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것이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중요하다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생각하게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되어</a:t>
            </a:r>
          </a:p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해당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주제를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채택하게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되었습니다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15200" y="5918200"/>
            <a:ext cx="1041400" cy="165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67000" y="4495800"/>
            <a:ext cx="647700" cy="393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88400" y="3314700"/>
            <a:ext cx="787400" cy="78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01100" y="5321300"/>
            <a:ext cx="787400" cy="787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64600" y="3352800"/>
            <a:ext cx="660400" cy="660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64600" y="5397500"/>
            <a:ext cx="647700" cy="647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616200" y="2667000"/>
            <a:ext cx="2844800" cy="6172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590800" y="7874000"/>
            <a:ext cx="402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결론에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대한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간략한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설명을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입력하세요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69100" y="1498600"/>
            <a:ext cx="4813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프로젝트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59600" y="4483100"/>
            <a:ext cx="43561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4FA8CA"/>
                </a:solidFill>
                <a:ea typeface="Pretendard Medium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81800" y="1778000"/>
            <a:ext cx="4762500" cy="558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01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프로젝트개요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753600" y="4470400"/>
            <a:ext cx="4648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프로젝트</a:t>
            </a: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목표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04400" y="5245100"/>
            <a:ext cx="6946900" cy="184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앞서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설명한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배경의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문제점을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해결하면서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,</a:t>
            </a:r>
          </a:p>
          <a:p>
            <a:pPr algn="l" lvl="0">
              <a:lnSpc>
                <a:spcPct val="107899"/>
              </a:lnSpc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기존에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출시되어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있는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대다수의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데이트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앱들은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비싼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값에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유저간의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매칭을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진행하였기에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대학생들에게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큰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돈을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들이지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않고도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연인을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만들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있도록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,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또는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이성친구를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만들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있도록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하는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것이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저희의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목표입니다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15200" y="5918200"/>
            <a:ext cx="1041400" cy="16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67000" y="4495800"/>
            <a:ext cx="647700" cy="393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16200" y="2667000"/>
            <a:ext cx="2844800" cy="6172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01100" y="4406900"/>
            <a:ext cx="787400" cy="78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26500" y="4470400"/>
            <a:ext cx="698500" cy="698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590800" y="7874000"/>
            <a:ext cx="402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결론에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대한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간략한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설명을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입력하세요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69100" y="1498600"/>
            <a:ext cx="4813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프로젝트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81800" y="1778000"/>
            <a:ext cx="47625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67000" y="4495800"/>
            <a:ext cx="647700" cy="39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6197600"/>
            <a:ext cx="1422400" cy="142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3911600"/>
            <a:ext cx="14351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98800" y="4483100"/>
            <a:ext cx="29337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98800" y="3492500"/>
            <a:ext cx="1143000" cy="1143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24200" y="6794500"/>
            <a:ext cx="29337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98800" y="5778500"/>
            <a:ext cx="1143000" cy="114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756900" y="5702300"/>
            <a:ext cx="2933700" cy="215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90800" y="7874000"/>
            <a:ext cx="402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결론에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대한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간략한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설명을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입력하세요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69100" y="1498600"/>
            <a:ext cx="4813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매칭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흐름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35700" y="5270500"/>
            <a:ext cx="4191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대화를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나누고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만날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날짜를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조율해서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정함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95400" y="4787900"/>
            <a:ext cx="30480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만남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인증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매칭에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쓰인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비용을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유저에게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반환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01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프로젝트개요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06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81800" y="1778000"/>
            <a:ext cx="47625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67000" y="4495800"/>
            <a:ext cx="647700" cy="39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6197600"/>
            <a:ext cx="1422400" cy="142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3911600"/>
            <a:ext cx="1435100" cy="143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98800" y="4483100"/>
            <a:ext cx="29337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98800" y="3492500"/>
            <a:ext cx="1143000" cy="1143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24200" y="6794500"/>
            <a:ext cx="60198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98800" y="5778500"/>
            <a:ext cx="1143000" cy="114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59300" y="4102100"/>
            <a:ext cx="1041400" cy="1041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590800" y="7874000"/>
            <a:ext cx="402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결론에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대한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간략한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설명을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false" i="false" u="sng" strike="noStrike">
                <a:solidFill>
                  <a:srgbClr val="EBF4F7">
                    <a:alpha val="70196"/>
                  </a:srgbClr>
                </a:solidFill>
                <a:ea typeface="Pretendard Light"/>
              </a:rPr>
              <a:t>입력하세요</a:t>
            </a:r>
            <a:r>
              <a:rPr lang="en-US" sz="2000" b="false" i="false" u="sng" strike="noStrike">
                <a:solidFill>
                  <a:srgbClr val="EBF4F7">
                    <a:alpha val="70196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69100" y="1498600"/>
            <a:ext cx="4813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매칭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흐름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8000" y="5829300"/>
            <a:ext cx="70612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매칭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이후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쪽에서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거절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일부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수수료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제하고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본인이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매칭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비용과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상대방이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낸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매칭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비용까지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합쳐서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반환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46800" y="4305300"/>
            <a:ext cx="2705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도중에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매칭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거절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01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프로젝트개요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3600" y="6527800"/>
            <a:ext cx="6705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4FA8CA"/>
                </a:solidFill>
                <a:highlight>
                  <a:srgbClr val="F7FBFD"/>
                </a:highlight>
                <a:latin typeface="Pretendard Regular"/>
              </a:rPr>
              <a:t>20191969 </a:t>
            </a:r>
            <a:r>
              <a:rPr lang="ko-KR" sz="2200" b="false" i="false" u="none" strike="noStrike">
                <a:solidFill>
                  <a:srgbClr val="4FA8CA"/>
                </a:solidFill>
                <a:highlight>
                  <a:srgbClr val="F7FBFD"/>
                </a:highlight>
                <a:ea typeface="Pretendard Regular"/>
              </a:rPr>
              <a:t>김우곤</a:t>
            </a:r>
            <a:r>
              <a:rPr lang="en-US" sz="2200" b="false" i="false" u="none" strike="noStrike">
                <a:solidFill>
                  <a:srgbClr val="4FA8CA"/>
                </a:solidFill>
                <a:highlight>
                  <a:srgbClr val="F7FBFD"/>
                </a:highlight>
                <a:latin typeface="Pretendard Regular"/>
              </a:rPr>
              <a:t> (</a:t>
            </a:r>
            <a:r>
              <a:rPr lang="ko-KR" sz="2200" b="false" i="false" u="none" strike="noStrike">
                <a:solidFill>
                  <a:srgbClr val="4FA8CA"/>
                </a:solidFill>
                <a:highlight>
                  <a:srgbClr val="F7FBFD"/>
                </a:highlight>
                <a:ea typeface="Pretendard Regular"/>
              </a:rPr>
              <a:t>팀장</a:t>
            </a:r>
            <a:r>
              <a:rPr lang="en-US" sz="2200" b="false" i="false" u="none" strike="noStrike">
                <a:solidFill>
                  <a:srgbClr val="4FA8CA"/>
                </a:solidFill>
                <a:highlight>
                  <a:srgbClr val="F7FBFD"/>
                </a:highlight>
                <a:latin typeface="Pretendard Regular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36900" y="7239000"/>
            <a:ext cx="4699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Front-End + Back-End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2600" y="6527800"/>
            <a:ext cx="6705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200" b="false" i="false" u="none" strike="noStrike">
                <a:solidFill>
                  <a:srgbClr val="4FA8CA"/>
                </a:solidFill>
                <a:highlight>
                  <a:srgbClr val="F7FBFD"/>
                </a:highlight>
                <a:latin typeface="Pretendard Regular"/>
              </a:rPr>
              <a:t>20212127 </a:t>
            </a:r>
            <a:r>
              <a:rPr lang="ko-KR" sz="2200" b="false" i="false" u="none" strike="noStrike">
                <a:solidFill>
                  <a:srgbClr val="4FA8CA"/>
                </a:solidFill>
                <a:highlight>
                  <a:srgbClr val="F7FBFD"/>
                </a:highlight>
                <a:ea typeface="Pretendard Regular"/>
              </a:rPr>
              <a:t>이재민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02300" y="1828800"/>
            <a:ext cx="68707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28900" y="3644900"/>
            <a:ext cx="1574800" cy="95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46400" y="4851400"/>
            <a:ext cx="1447800" cy="144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11700" y="3352800"/>
            <a:ext cx="1231900" cy="1231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15100" y="3530600"/>
            <a:ext cx="1117600" cy="1117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25200" y="4648200"/>
            <a:ext cx="1231900" cy="1231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474700" y="4876800"/>
            <a:ext cx="876300" cy="1016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67300" y="5384800"/>
            <a:ext cx="3251200" cy="40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099800" y="3822700"/>
            <a:ext cx="3251200" cy="406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892800" y="1549400"/>
            <a:ext cx="6502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2345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팀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구성원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역할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75900" y="7239000"/>
            <a:ext cx="4699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Front-End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02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팀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구성원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역할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03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6300" y="1778000"/>
            <a:ext cx="4876800" cy="55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69400" y="1371600"/>
            <a:ext cx="4051300" cy="671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20700" y="1257300"/>
            <a:ext cx="4229100" cy="7302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2959100"/>
            <a:ext cx="787400" cy="787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35200" y="2959100"/>
            <a:ext cx="6629400" cy="787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08200" y="30480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7700" y="3035300"/>
            <a:ext cx="4102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운영체제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46300" y="3911600"/>
            <a:ext cx="66929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0505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AWS EC2, AWS S3 Bucket</a:t>
            </a:r>
          </a:p>
          <a:p>
            <a:pPr algn="l" lvl="0" indent="-342900" marL="342900">
              <a:lnSpc>
                <a:spcPct val="116199"/>
              </a:lnSpc>
              <a:buClr>
                <a:srgbClr val="50505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모바일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데스크탑의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브라우저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5105400"/>
            <a:ext cx="787400" cy="787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35200" y="5105400"/>
            <a:ext cx="6616700" cy="787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120900" y="51943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00400" y="5181600"/>
            <a:ext cx="3009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DB </a:t>
            </a: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시스템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33600" y="6057900"/>
            <a:ext cx="6604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05050"/>
              </a:buClr>
              <a:buFont typeface="Arial"/>
              <a:buChar char="●"/>
            </a:pP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데이팅앱에서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자주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쓰이는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채팅기능을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위해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데이터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삽입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조회가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빠른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MongoDB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를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채택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13000" y="1498600"/>
            <a:ext cx="4330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시스템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구성도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33600" y="7264400"/>
            <a:ext cx="787400" cy="787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35200" y="7264400"/>
            <a:ext cx="6616700" cy="787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2108200" y="73533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87700" y="7340600"/>
            <a:ext cx="3009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505050"/>
                </a:solidFill>
                <a:ea typeface="Pretendard Medium"/>
              </a:rPr>
              <a:t>개발환경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59000" y="8255000"/>
            <a:ext cx="7467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0505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UX/UI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설계를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위한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Figma</a:t>
            </a:r>
          </a:p>
          <a:p>
            <a:pPr algn="l" lvl="0" indent="-342900" marL="342900">
              <a:lnSpc>
                <a:spcPct val="116199"/>
              </a:lnSpc>
              <a:buClr>
                <a:srgbClr val="505050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React + Express.js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에서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Next.js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로</a:t>
            </a:r>
            <a:r>
              <a:rPr lang="en-US" sz="2200" b="false" i="false" u="none" strike="noStrike">
                <a:solidFill>
                  <a:srgbClr val="50505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505050"/>
                </a:solidFill>
                <a:ea typeface="Pretendard Light"/>
              </a:rPr>
              <a:t>변경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14000" y="8712200"/>
            <a:ext cx="1562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쓰기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92300" y="8712200"/>
            <a:ext cx="15621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읽기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성능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994900" y="9613900"/>
            <a:ext cx="7899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Noto Sans CJK KR Regular"/>
              </a:rPr>
              <a:t>Analyzing Performance Differences Between MySQL and MongoDB - Samira Keshavarz </a:t>
            </a:r>
            <a:r>
              <a:rPr lang="ko-KR" sz="1400" b="false" i="false" u="none" strike="noStrike">
                <a:solidFill>
                  <a:srgbClr val="000000"/>
                </a:solidFill>
                <a:ea typeface="Noto Sans CJK KR Regular"/>
              </a:rPr>
              <a:t>논문</a:t>
            </a:r>
            <a:r>
              <a:rPr lang="en-US" sz="1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Noto Sans CJK KR Regular"/>
              </a:rPr>
              <a:t>참고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406400"/>
            <a:ext cx="17411700" cy="946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-25400"/>
            <a:ext cx="6159500" cy="838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0" y="9372600"/>
            <a:ext cx="1295400" cy="1092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37600" y="9563100"/>
            <a:ext cx="838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4FA8CA"/>
                </a:solidFill>
                <a:latin typeface="Pretendard Medium"/>
              </a:rPr>
              <a:t>09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46300" y="1778000"/>
            <a:ext cx="8826500" cy="55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2743200"/>
            <a:ext cx="749300" cy="749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362200" y="1498600"/>
            <a:ext cx="8382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React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에서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Next.js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로</a:t>
            </a:r>
            <a:r>
              <a:rPr lang="en-US" sz="6000" b="false" i="false" u="none" strike="noStrike">
                <a:solidFill>
                  <a:srgbClr val="4FA8CA"/>
                </a:solidFill>
                <a:latin typeface="Pretendard Medium"/>
              </a:rPr>
              <a:t> </a:t>
            </a:r>
            <a:r>
              <a:rPr lang="ko-KR" sz="6000" b="false" i="false" u="none" strike="noStrike">
                <a:solidFill>
                  <a:srgbClr val="4FA8CA"/>
                </a:solidFill>
                <a:ea typeface="Pretendard Medium"/>
              </a:rPr>
              <a:t>변경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2900" y="3111500"/>
            <a:ext cx="787400" cy="787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87500" y="3200400"/>
            <a:ext cx="8001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 spc="-100">
                <a:solidFill>
                  <a:srgbClr val="4FA8CA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28900" y="3175000"/>
            <a:ext cx="57150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505050"/>
                </a:solidFill>
                <a:latin typeface="Pretendard Medium"/>
              </a:rPr>
              <a:t>Search Engine Optimization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87600" y="4089400"/>
            <a:ext cx="68453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기존의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React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클라이언트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브라우저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렌더링을</a:t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맡아서하는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Noto Sans CJK KR Regular"/>
              </a:rPr>
              <a:t>방식인</a:t>
            </a:r>
            <a:r>
              <a:rPr lang="en-US" sz="2400" b="false" i="false" u="none" strike="noStrike">
                <a:solidFill>
                  <a:srgbClr val="000000"/>
                </a:solidFill>
                <a:latin typeface="Noto Sans CJK KR Regular"/>
              </a:rPr>
              <a:t> Client Side Rendering(CSR)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000500" y="6502400"/>
            <a:ext cx="1231900" cy="1231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48300" y="6883400"/>
            <a:ext cx="4953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49100" y="5270500"/>
            <a:ext cx="1397000" cy="1447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049500" y="3492500"/>
            <a:ext cx="431800" cy="68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75400" y="6502400"/>
            <a:ext cx="1143000" cy="1143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543800" y="7302500"/>
            <a:ext cx="2933700" cy="215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556500" y="6731000"/>
            <a:ext cx="2908300" cy="2159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487400" y="6438900"/>
            <a:ext cx="876300" cy="1016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738100" y="6718300"/>
            <a:ext cx="419100" cy="444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972800" y="6083300"/>
            <a:ext cx="3784600" cy="19939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468100" y="6451600"/>
            <a:ext cx="850900" cy="927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1087100" y="7543800"/>
            <a:ext cx="1612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Noto Sans CJK KR Regular"/>
              </a:rPr>
              <a:t>비어있는</a:t>
            </a:r>
            <a:r>
              <a:rPr lang="en-US" sz="1900" b="false" i="false" u="none" strike="noStrike">
                <a:solidFill>
                  <a:srgbClr val="000000"/>
                </a:solidFill>
                <a:latin typeface="Noto Sans CJK KR Regular"/>
              </a:rPr>
              <a:t> HTML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24800" y="6172200"/>
            <a:ext cx="21971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JS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다운로드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될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때까지</a:t>
            </a:r>
          </a:p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빈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화면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4500" y="7518400"/>
            <a:ext cx="1714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웹사이트에게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Noto Sans CJK KR Regular"/>
              </a:rPr>
              <a:t>요청</a:t>
            </a:r>
            <a:r>
              <a:rPr lang="en-US" sz="17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716000" y="3721100"/>
            <a:ext cx="1308100" cy="11811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3462000" y="4953000"/>
            <a:ext cx="1803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검색엔진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크롤링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Regular"/>
              </a:rPr>
              <a:t>봇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87600" y="4927600"/>
            <a:ext cx="45212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첫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화면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로딩속도가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느림</a:t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데이터를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수집하지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못해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검색에</a:t>
            </a:r>
            <a:r>
              <a:rPr lang="en-US" sz="2400" b="false" i="false" u="none" strike="noStrike">
                <a:solidFill>
                  <a:srgbClr val="FC5230"/>
                </a:solidFill>
                <a:latin typeface="Noto Sans CJK KR Regular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Noto Sans CJK KR Regular"/>
              </a:rPr>
              <a:t>불리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439900" y="749300"/>
            <a:ext cx="3060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03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시스템</a:t>
            </a:r>
            <a:r>
              <a:rPr lang="en-US" sz="1700" b="false" i="false" u="none" strike="noStrike" spc="200">
                <a:solidFill>
                  <a:srgbClr val="4FA8CA"/>
                </a:solidFill>
                <a:latin typeface="Roboto Condensed Bold"/>
              </a:rPr>
              <a:t> </a:t>
            </a:r>
            <a:r>
              <a:rPr lang="ko-KR" sz="1700" b="false" i="false" u="none" strike="noStrike" spc="200">
                <a:solidFill>
                  <a:srgbClr val="4FA8CA"/>
                </a:solidFill>
                <a:ea typeface="Roboto Condensed Bold"/>
              </a:rPr>
              <a:t>구성도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